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56"/>
  </p:notesMasterIdLst>
  <p:sldIdLst>
    <p:sldId id="364" r:id="rId2"/>
    <p:sldId id="332" r:id="rId3"/>
    <p:sldId id="358" r:id="rId4"/>
    <p:sldId id="309" r:id="rId5"/>
    <p:sldId id="257" r:id="rId6"/>
    <p:sldId id="351" r:id="rId7"/>
    <p:sldId id="352" r:id="rId8"/>
    <p:sldId id="350" r:id="rId9"/>
    <p:sldId id="349" r:id="rId10"/>
    <p:sldId id="334" r:id="rId11"/>
    <p:sldId id="336" r:id="rId12"/>
    <p:sldId id="347" r:id="rId13"/>
    <p:sldId id="348" r:id="rId14"/>
    <p:sldId id="310" r:id="rId15"/>
    <p:sldId id="311" r:id="rId16"/>
    <p:sldId id="354" r:id="rId17"/>
    <p:sldId id="356" r:id="rId18"/>
    <p:sldId id="266" r:id="rId19"/>
    <p:sldId id="267" r:id="rId20"/>
    <p:sldId id="275" r:id="rId21"/>
    <p:sldId id="276" r:id="rId22"/>
    <p:sldId id="277" r:id="rId23"/>
    <p:sldId id="259" r:id="rId24"/>
    <p:sldId id="264" r:id="rId25"/>
    <p:sldId id="330" r:id="rId26"/>
    <p:sldId id="338" r:id="rId27"/>
    <p:sldId id="353" r:id="rId28"/>
    <p:sldId id="329" r:id="rId29"/>
    <p:sldId id="328" r:id="rId30"/>
    <p:sldId id="327" r:id="rId31"/>
    <p:sldId id="326" r:id="rId32"/>
    <p:sldId id="339" r:id="rId33"/>
    <p:sldId id="340" r:id="rId34"/>
    <p:sldId id="263" r:id="rId35"/>
    <p:sldId id="324" r:id="rId36"/>
    <p:sldId id="323" r:id="rId37"/>
    <p:sldId id="355" r:id="rId38"/>
    <p:sldId id="359" r:id="rId39"/>
    <p:sldId id="258" r:id="rId40"/>
    <p:sldId id="260" r:id="rId41"/>
    <p:sldId id="261" r:id="rId42"/>
    <p:sldId id="360" r:id="rId43"/>
    <p:sldId id="265" r:id="rId44"/>
    <p:sldId id="361" r:id="rId45"/>
    <p:sldId id="362" r:id="rId46"/>
    <p:sldId id="268" r:id="rId47"/>
    <p:sldId id="269" r:id="rId48"/>
    <p:sldId id="272" r:id="rId49"/>
    <p:sldId id="273" r:id="rId50"/>
    <p:sldId id="270" r:id="rId51"/>
    <p:sldId id="271" r:id="rId52"/>
    <p:sldId id="363" r:id="rId53"/>
    <p:sldId id="262" r:id="rId54"/>
    <p:sldId id="274" r:id="rId5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20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886" autoAdjust="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624E151-060F-45AD-9188-7C084E1454E7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F906544-3A03-4454-A36F-C6BDEEC9E9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15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06544-3A03-4454-A36F-C6BDEEC9E9CE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10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9DE1-B6C6-4887-A387-87EF980C33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8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 дефолиант применялся американцами во время войны во Вьетнаме. Они опрыскивали с самолетов тропические леса, где прятались вьетнамцы, а затем бомбили целенаправленно.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06544-3A03-4454-A36F-C6BDEEC9E9CE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53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Лизис опухолевых клеток, частичная их гибель и переход в латентное состояние – это естественная реакция организма на </a:t>
            </a:r>
            <a:r>
              <a:rPr lang="ru-RU" dirty="0" err="1" smtClean="0"/>
              <a:t>на</a:t>
            </a:r>
            <a:r>
              <a:rPr lang="ru-RU" dirty="0" smtClean="0"/>
              <a:t> появление чуждых ему клеток. Но все же часть клеток размножается и образует опухоль, на уничтожение которой направляются компоненты иммунной системы (синие стрелки). Но не всегда в этой борьбе организм выходит победителем и тогда развивается инвазивная опухоль, дающая метастазы. Вот почему онкогенные факторы действуют на многих людей, но заболевают не все. Иммунная система не у всех одинаково сильная.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06544-3A03-4454-A36F-C6BDEEC9E9CE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5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41F2-FE8E-45E7-9696-0B4A1AD54774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7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DD736-8B51-4869-B921-A66077A9E7C6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1E5C5-7444-47C9-A311-C0E70052D4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58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4FB76-4613-41AF-955E-63D21CF2A389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B5D48-F2E6-4EF0-82BF-9FE46E6CFC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0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A66C5-3F38-4452-9AE3-A27DB2F7C5A4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FAA21-6625-4A12-BE43-89759060B8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50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CAB64-3690-4F25-A327-95EB5141B38E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D0BAA-BBA6-4505-B5FB-FAD74511E6F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6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C4691-7381-4E2D-AD9A-E151068A7EB6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AB49A-B889-4524-83F8-A1169FBBC6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93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E2492-3660-4A74-A0D6-684379514F1A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52E7E-BC70-4AE4-9198-4F2BCB03151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89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1FAAA-1E8F-48D3-844F-B26496F849F9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8E41-E6A2-4CFB-A5B5-F3FCE3C822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7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549F6-7D7F-48F8-9DD7-B61E80C0AFB4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AAEA6-8348-43D6-BEE7-C676677F57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26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4053A-FACF-4C71-95D2-29904764D09D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A5FF0-DC63-48FC-A69A-54590F1751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94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11295-353C-474C-9436-E89934188195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23C2C-8301-4CBA-883C-B4D9EDC31A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5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9683F5-E37C-4511-9EE1-535519A6F5EF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1E5FA-B8C8-403B-80EF-02661E7286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19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9071F-A35E-4225-ACB7-FD77A0EDED45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338F3B-2A12-4D9C-B37F-C28A527349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57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dmanuals.com/ru/%D0%BF%D1%80%D0%BE%D1%84%D0%B5%D1%81%D1%81%D0%B8%D0%BE%D0%BD%D0%B0%D0%BB%D1%8C%D0%BD%D1%8B%D0%B9/%D0%B3%D0%B8%D0%BD%D0%B5%D0%BA%D0%BE%D0%BB%D0%BE%D0%B3%D0%B8%D1%8F-%D0%B8-%D0%B0%D0%BA%D1%83%D1%88%D0%B5%D1%80%D1%81%D1%82%D0%B2%D0%BE/%D0%B3%D0%B8%D0%BD%D0%B5%D0%BA%D0%BE%D0%BB%D0%BE%D0%B3%D0%B8%D1%87%D0%B5%D1%81%D0%BA%D0%B8%D0%B5-%D0%BE%D0%BF%D1%83%D1%85%D0%BE%D0%BB%D0%B8/%D1%80%D0%B0%D0%BA-%D1%8F%D0%B8%D1%87%D0%BD%D0%B8%D0%BA%D0%BE%D0%B2" TargetMode="External"/><Relationship Id="rId3" Type="http://schemas.openxmlformats.org/officeDocument/2006/relationships/hyperlink" Target="https://www.msdmanuals.com/ru/%D0%BF%D1%80%D0%BE%D1%84%D0%B5%D1%81%D1%81%D0%B8%D0%BE%D0%BD%D0%B0%D0%BB%D1%8C%D0%BD%D1%8B%D0%B9/%D0%BF%D0%B0%D1%82%D0%BE%D0%BB%D0%BE%D0%B3%D0%B8%D1%8F-%D0%BC%D0%BE%D1%87%D0%B5%D0%BF%D0%BE%D0%BB%D0%BE%D0%B2%D0%BE%D0%B9-%D1%81%D0%B8%D1%81%D1%82%D0%B5%D0%BC%D1%8B/%D1%80%D0%B0%D0%BA-%D0%BE%D1%80%D0%B3%D0%B0%D0%BD%D0%BE%D0%B2-%D0%BC%D0%BE%D1%87%D0%B5%D0%BF%D0%BE%D0%BB%D0%BE%D0%B2%D0%BE%D0%B9-%D1%81%D0%B8%D1%81%D1%82%D0%B5%D0%BC%D1%8B/%D0%BF%D0%BE%D1%87%D0%B5%D1%87%D0%BD%D0%BE-%D0%BA%D0%BB%D0%B5%D1%82%D0%BE%D1%87%D0%BD%D1%8B%D0%B9-%D1%80%D0%B0%D0%BA" TargetMode="External"/><Relationship Id="rId7" Type="http://schemas.openxmlformats.org/officeDocument/2006/relationships/hyperlink" Target="https://www.msdmanuals.com/ru/%D0%BF%D1%80%D0%BE%D1%84%D0%B5%D1%81%D1%81%D0%B8%D0%BE%D0%BD%D0%B0%D0%BB%D1%8C%D0%BD%D1%8B%D0%B9/%D0%B3%D0%B8%D0%BD%D0%B5%D0%BA%D0%BE%D0%BB%D0%BE%D0%B3%D0%B8%D1%8F-%D0%B8-%D0%B0%D0%BA%D1%83%D1%88%D0%B5%D1%80%D1%81%D1%82%D0%B2%D0%BE/%D0%BF%D0%B0%D1%82%D0%BE%D0%BB%D0%BE%D0%B3%D0%B8%D1%8F-%D0%BC%D0%BE%D0%BB%D0%BE%D1%87%D0%BD%D1%8B%D1%85-%D0%B6%D0%B5%D0%BB%D0%B5%D0%B7/%D1%80%D0%B0%D0%BA-%D0%BC%D0%BE%D0%BB%D0%BE%D1%87%D0%BD%D0%BE%D0%B9-%D0%B6%D0%B5%D0%BB%D0%B5%D0%B7%D1%8B" TargetMode="External"/><Relationship Id="rId2" Type="http://schemas.openxmlformats.org/officeDocument/2006/relationships/hyperlink" Target="https://www.msdmanuals.com/ru/%D0%BF%D1%80%D0%BE%D1%84%D0%B5%D1%81%D1%81%D0%B8%D0%BE%D0%BD%D0%B0%D0%BB%D1%8C%D0%BD%D1%8B%D0%B9/%D0%BB%D0%B5%D0%B3%D0%BE%D1%87%D0%BD%D1%8B%D0%B5-%D0%BD%D0%B0%D1%80%D1%83%D1%88%D0%B5%D0%BD%D0%B8%D1%8F/%D0%BE%D0%BF%D1%83%D1%85%D0%BE%D0%BB%D0%B8-%D0%BB%D0%B5%D0%B3%D0%BA%D0%B8%D1%85/%D0%BB%D0%B5%D0%B3%D0%BE%D1%87%D0%BD%D0%B0%D1%8F-%D0%BA%D0%B0%D1%80%D1%86%D0%B8%D0%BD%D0%BE%D0%BC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sdmanuals.com/ru/%D0%BF%D1%80%D0%BE%D1%84%D0%B5%D1%81%D1%81%D0%B8%D0%BE%D0%BD%D0%B0%D0%BB%D1%8C%D0%BD%D1%8B%D0%B9/%D0%B3%D0%B5%D0%BC%D0%B0%D1%82%D0%BE%D0%BB%D0%BE%D0%B3%D0%B8%D1%8F-%D0%B8-%D0%BE%D0%BD%D0%BA%D0%BE%D0%BB%D0%BE%D0%B3%D0%B8%D1%8F/%D0%BB%D0%B8%D0%BC%D1%84%D0%BE%D0%BC%D1%8B/%D0%BE%D0%B1%D0%B7%D0%BE%D1%80-%D0%BB%D0%B8%D0%BC%D1%84%D0%BE%D0%BC%D1%8B-overview-of-lymphoma" TargetMode="External"/><Relationship Id="rId5" Type="http://schemas.openxmlformats.org/officeDocument/2006/relationships/hyperlink" Target="https://www.msdmanuals.com/ru/%D0%BF%D1%80%D0%BE%D1%84%D0%B5%D1%81%D1%81%D0%B8%D0%BE%D0%BD%D0%B0%D0%BB%D1%8C%D0%BD%D1%8B%D0%B9/%D0%B3%D0%B5%D0%BC%D0%B0%D1%82%D0%BE%D0%BB%D0%BE%D0%B3%D0%B8%D1%8F-%D0%B8-%D0%BE%D0%BD%D0%BA%D0%BE%D0%BB%D0%BE%D0%B3%D0%B8%D1%8F/%D0%BB%D0%B5%D0%B9%D0%BA%D0%BE%D0%B7%D1%8B/%D0%BE%D0%B1%D0%B7%D0%BE%D1%80%D1%8B-%D0%BB%D0%B5%D0%B9%D0%BA%D0%B5%D0%BC%D0%B8%D0%B8-overview-of-leukemia" TargetMode="External"/><Relationship Id="rId10" Type="http://schemas.openxmlformats.org/officeDocument/2006/relationships/hyperlink" Target="https://www.msdmanuals.com/ru/%D0%BF%D1%80%D0%BE%D1%84%D0%B5%D1%81%D1%81%D0%B8%D0%BE%D0%BD%D0%B0%D0%BB%D1%8C%D0%BD%D1%8B%D0%B9/%D0%B7%D0%B0%D0%B1%D0%BE%D0%BB%D0%B5%D0%B2%D0%B0%D0%BD%D0%B8%D1%8F-%D0%B6%D0%B5%D0%BB%D1%83%D0%B4%D0%BE%D1%87%D0%BD%D0%BE-%D0%BA%D0%B8%D1%88%D0%B5%D1%87%D0%BD%D0%BE%D0%B3%D0%BE-%D1%82%D1%80%D0%B0%D0%BA%D1%82%D0%B0/%D0%BE%D0%BF%D1%83%D1%85%D0%BE%D0%BB%D0%B8-%D0%B6%D0%BA%D1%82/%D1%80%D0%B0%D0%BA-%D0%BF%D0%BE%D0%B4%D0%B6%D0%B5%D0%BB%D1%83%D0%B4%D0%BE%D1%87%D0%BD%D0%BE%D0%B9-%D0%B6%D0%B5%D0%BB%D0%B5%D0%B7%D1%8B" TargetMode="External"/><Relationship Id="rId4" Type="http://schemas.openxmlformats.org/officeDocument/2006/relationships/hyperlink" Target="https://www.msdmanuals.com/ru/%D0%BF%D1%80%D0%BE%D1%84%D0%B5%D1%81%D1%81%D0%B8%D0%BE%D0%BD%D0%B0%D0%BB%D1%8C%D0%BD%D1%8B%D0%B9/%D0%B1%D0%BE%D0%BB%D0%B5%D0%B7%D0%BD%D0%B8-%D0%BF%D0%B5%D1%87%D0%B5%D0%BD%D0%B8-%D0%B8-%D0%B6%D0%B5%D0%BB%D1%87%D0%B5%D0%B2%D1%8B%D0%B2%D0%BE%D0%B4%D1%8F%D1%89%D0%B8%D1%85-%D0%BF%D1%83%D1%82%D0%B5%D0%B9/%D0%BD%D0%BE%D0%B2%D0%BE%D0%BE%D0%B1%D1%80%D0%B0%D0%B7%D0%BE%D0%B2%D0%B0%D0%BD%D0%B8%D1%8F-%D0%B2-%D0%BF%D0%B5%D1%87%D0%B5%D0%BD%D0%B8-%D0%B8-%D0%B3%D1%80%D0%B0%D0%BD%D1%83%D0%BB%D0%B5%D0%BC%D1%8B/%D0%B3%D0%B5%D0%BF%D0%B0%D1%82%D0%BE%D1%86%D0%B5%D0%BB%D0%BB%D1%8E%D0%BB%D1%8F%D1%80%D0%BD%D0%B0%D1%8F-%D0%BA%D0%B0%D1%80%D1%86%D0%B8%D0%BD%D0%BE%D0%BC%D0%B0" TargetMode="External"/><Relationship Id="rId9" Type="http://schemas.openxmlformats.org/officeDocument/2006/relationships/hyperlink" Target="https://www.msdmanuals.com/ru/%D0%BF%D1%80%D0%BE%D1%84%D0%B5%D1%81%D1%81%D0%B8%D0%BE%D0%BD%D0%B0%D0%BB%D1%8C%D0%BD%D1%8B%D0%B9/%D0%B7%D0%B0%D0%B1%D0%BE%D0%BB%D0%B5%D0%B2%D0%B0%D0%BD%D0%B8%D1%8F-%D0%B6%D0%B5%D0%BB%D1%83%D0%B4%D0%BE%D1%87%D0%BD%D0%BE-%D0%BA%D0%B8%D1%88%D0%B5%D1%87%D0%BD%D0%BE%D0%B3%D0%BE-%D1%82%D1%80%D0%B0%D0%BA%D1%82%D0%B0/%D0%BE%D0%BF%D1%83%D1%85%D0%BE%D0%BB%D0%B8-%D0%B6%D0%BA%D1%82/%D1%80%D0%B0%D0%BA-%D0%B6%D0%B5%D0%BB%D1%83%D0%B4%D0%BA%D0%B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terms.monomed.ru/info.php?id=19123" TargetMode="External"/><Relationship Id="rId3" Type="http://schemas.openxmlformats.org/officeDocument/2006/relationships/hyperlink" Target="http://terms.monomed.ru/info.php?id=19245" TargetMode="External"/><Relationship Id="rId7" Type="http://schemas.openxmlformats.org/officeDocument/2006/relationships/hyperlink" Target="http://terms.monomed.ru/info.php?id=19310" TargetMode="External"/><Relationship Id="rId2" Type="http://schemas.openxmlformats.org/officeDocument/2006/relationships/hyperlink" Target="http://terms.monomed.ru/info.php?id=301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erms.monomed.ru/info.php?id=5836" TargetMode="External"/><Relationship Id="rId5" Type="http://schemas.openxmlformats.org/officeDocument/2006/relationships/hyperlink" Target="http://terms.monomed.ru/info.php?id=56089" TargetMode="External"/><Relationship Id="rId4" Type="http://schemas.openxmlformats.org/officeDocument/2006/relationships/hyperlink" Target="http://terms.monomed.ru/info.php?id=2111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F4A4C3-6305-49F2-AE68-6FE467C15BDC}"/>
              </a:ext>
            </a:extLst>
          </p:cNvPr>
          <p:cNvSpPr txBox="1"/>
          <p:nvPr/>
        </p:nvSpPr>
        <p:spPr>
          <a:xfrm>
            <a:off x="356461" y="278969"/>
            <a:ext cx="11577234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сентября 2021 г. ЛД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сентября 2022 г. ЛД (переработано)                                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2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I. Основные теории возникновения рака</a:t>
            </a:r>
          </a:p>
          <a:p>
            <a:pPr marL="342900" lvl="0" indent="-342900" algn="just">
              <a:buFont typeface="+mj-lt"/>
              <a:buAutoNum type="arabicPeriod"/>
              <a:tabLst>
                <a:tab pos="7239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развития теорий возникновения рака.</a:t>
            </a:r>
          </a:p>
          <a:p>
            <a:pPr marL="342900" lvl="0" indent="-342900" algn="just">
              <a:buFont typeface="+mj-lt"/>
              <a:buAutoNum type="arabicPeriod"/>
              <a:tabLst>
                <a:tab pos="7239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представления об этиологии рака</a:t>
            </a:r>
          </a:p>
          <a:p>
            <a:pPr marL="342900" lvl="0" indent="-342900" algn="just">
              <a:buFont typeface="+mj-lt"/>
              <a:buAutoNum type="arabicPeriod"/>
              <a:tabLst>
                <a:tab pos="7239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Механизмы канцерогенеза</a:t>
            </a:r>
          </a:p>
          <a:p>
            <a:pPr marL="495300" algn="just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Патогенез клинических симптомов при раке</a:t>
            </a:r>
          </a:p>
          <a:p>
            <a:pPr marL="342900" lvl="0" indent="-342900" algn="just">
              <a:buFont typeface="+mj-lt"/>
              <a:buAutoNum type="arabicPeriod"/>
              <a:tabLst>
                <a:tab pos="74295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Предраковые заболевания. Дисплазии. Понятие о раке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Течение рака. Формы роста злокачественных опухолей. Оценка распространенности процесса по системе TNM и стадиям.</a:t>
            </a:r>
          </a:p>
          <a:p>
            <a:pPr marL="342900" lvl="0" indent="-342900" algn="just">
              <a:buFont typeface="+mj-lt"/>
              <a:buAutoNum type="arabicPeriod"/>
              <a:tabLst>
                <a:tab pos="74295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Доклинический и клинический периоды развития рака.</a:t>
            </a:r>
          </a:p>
          <a:p>
            <a:pPr marL="342900" lvl="0" indent="-342900" algn="just">
              <a:buFont typeface="+mj-lt"/>
              <a:buAutoNum type="arabicPeriod"/>
              <a:tabLst>
                <a:tab pos="74295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Патогенез симптомов злокачественных новообразований. Основные клинические феномены рака: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обтурация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деструкция, компрессия, интоксикация, наличие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поухоли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Нарушение специфических функций органа.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Паранеопластические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синдромы.</a:t>
            </a:r>
            <a:endParaRPr lang="LID4096" sz="2400" b="1" dirty="0"/>
          </a:p>
        </p:txBody>
      </p:sp>
    </p:spTree>
    <p:extLst>
      <p:ext uri="{BB962C8B-B14F-4D97-AF65-F5344CB8AC3E}">
        <p14:creationId xmlns:p14="http://schemas.microsoft.com/office/powerpoint/2010/main" val="403550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8738"/>
            <a:ext cx="9431338" cy="1411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Химические вещества, являющиеся канцерогенными для человека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2601145"/>
              </p:ext>
            </p:extLst>
          </p:nvPr>
        </p:nvGraphicFramePr>
        <p:xfrm>
          <a:off x="522515" y="1088570"/>
          <a:ext cx="9722188" cy="57694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Химическое вещество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Какие опухоли может вызвать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4-аминобефинил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мочевого пузыря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Асбест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Мезотелиома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плевры и брюшины. Рак легкого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Афлотоксин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печени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Бензидин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мочевого пузыря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Бензол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Лейкоз.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Лимфомы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Бериллий и его соединения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легкого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Бис(хлорметил)эфир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Мелкоклеточный рак легкого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Винилхлорид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Ангиосаркома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печени. Рак легкого. Опухоли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го-ловного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мозга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Горчичный газ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легкого и другие злокачественные опухоли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5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2,3,7,8-тетрахлоридбензо-парадиоксин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легкого. Саркомы мягких тканей.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Лимфомы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14412" y="58762"/>
            <a:ext cx="5449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</a:t>
            </a:r>
            <a:endParaRPr kumimoji="0" lang="ru-RU" alt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886" y="0"/>
            <a:ext cx="9431253" cy="1411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706210"/>
              </p:ext>
            </p:extLst>
          </p:nvPr>
        </p:nvGraphicFramePr>
        <p:xfrm>
          <a:off x="522514" y="830998"/>
          <a:ext cx="9808625" cy="604697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reflection stA="0" endPos="50000" dist="50800" dir="5400000" sy="-100000" algn="bl" rotWithShape="0"/>
                </a:effectLst>
                <a:tableStyleId>{5C22544A-7EE6-4342-B048-85BDC9FD1C3A}</a:tableStyleId>
              </a:tblPr>
              <a:tblGrid>
                <a:gridCol w="312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8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Химическое вещество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Какие опухоли может вызвать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4-аминобефинил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мочевого пузыря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Асбест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Мезотелиома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плевры и брюшины. Рак легкого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Афлотоксин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печени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Бензидин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мочевого пузыря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Бензол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Лейкоз.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Лимфомы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Бериллий и его соединения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легкого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Бис(хлорметил)эфир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Мелкоклеточный рак легкого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Винилхлорид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Ангиосаркома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печени. Рак легкого. Опухоли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го-ловного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мозга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Горчичный газ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легкого и другие злокачественные опухоли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5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2,3,7,8-тетрахлоридбензо-парадиоксин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Рак легкого. Саркомы мягких тканей.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Лимфомы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214412" y="0"/>
            <a:ext cx="5449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</a:t>
            </a:r>
            <a:endParaRPr kumimoji="0" lang="ru-RU" alt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6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934"/>
    </mc:Choice>
    <mc:Fallback xmlns="">
      <p:transition spd="slow" advTm="10459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94357"/>
              </p:ext>
            </p:extLst>
          </p:nvPr>
        </p:nvGraphicFramePr>
        <p:xfrm>
          <a:off x="138546" y="116114"/>
          <a:ext cx="11937340" cy="6908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9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Кадмий и его соединения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Рак легкого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Кремний кристаллический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Рак легкого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Мышьяк и его соединения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Рак легкого и кожи.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Ангиосаркома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кожи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2-нафтиламин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Рак мочевого пузыря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Никель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иего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соединения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Рак легкого и носовых пазух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Радон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Рак легкого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Серная кислота (пары)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Рак гортани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Тальк с асбестоподобными волокнами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Мезотелиома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. Рак легкого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Хром и его соединения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Рак легкого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Эрионит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Мезотелиома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Этиленоксид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Гемобластозы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5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"/>
    </mc:Choice>
    <mc:Fallback xmlns="">
      <p:transition spd="slow" advTm="1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4170"/>
            <a:ext cx="11829143" cy="66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90379"/>
              </p:ext>
            </p:extLst>
          </p:nvPr>
        </p:nvGraphicFramePr>
        <p:xfrm>
          <a:off x="221673" y="124690"/>
          <a:ext cx="11388436" cy="62907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9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8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9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Мебельная промышленность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Древесная пыль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Рак полости носа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4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Производство изопропилового спирта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Диизопропил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сульфат, изопропиловые масла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Рак носовых пазух, легкого, гортани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2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Призводство фуксина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Фуксин, ортотолуидин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Рак мочевого пузыря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Резиновая промышленность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Ароматические амины, растворители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Рак легкого, мочевого пузыря,</a:t>
                      </a: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желудка, тол-стой кишки, 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преста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-тельной железы,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кожи, 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гемобластозы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Добыча гематита (подземная)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Радон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Рак легкого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94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35000" y="1252538"/>
            <a:ext cx="9961563" cy="258286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ТЕОРИИ КАНЦЕРОГЕНЕЗА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Полиэтиологическая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31900"/>
            <a:ext cx="11000509" cy="5448300"/>
          </a:xfrm>
        </p:spPr>
        <p:txBody>
          <a:bodyPr>
            <a:normAutofit fontScale="85000" lnSpcReduction="20000"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Helvetica"/>
            </a:endParaRP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множества факторов приводящий к появлению клонов опухолевых клеток.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Опухолевые факторы:</a:t>
            </a:r>
          </a:p>
          <a:p>
            <a:pPr marL="36576" indent="0" fontAlgn="auto">
              <a:spcAft>
                <a:spcPts val="0"/>
              </a:spcAft>
              <a:buNone/>
              <a:defRPr/>
            </a:pPr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Экзогенные: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механические (хроническая травма);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физические;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химические;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радиационные;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вирусные;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бактериальные.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Helvetica"/>
              </a:rPr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249383"/>
            <a:ext cx="11665527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Эндогенные факторы: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Наследственные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 гена, вызывающего рак (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ретинобластома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нефроблас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-тома)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наследование гена, вызывающего предрасположенность к раку пигмент-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ксеродерма, семейный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полипоз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кишечника, мастопатия и др.)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07717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637309"/>
            <a:ext cx="11305309" cy="371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Ненаследственные    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нарушения гормонального гомеостаза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эндогенный синтез химических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канцерогенов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4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77585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ТЕОРИЯ КАНЦЕРОГЕНЕЗА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24691" y="942111"/>
            <a:ext cx="11942618" cy="5915890"/>
          </a:xfrm>
        </p:spPr>
        <p:txBody>
          <a:bodyPr>
            <a:normAutofit fontScale="47500" lnSpcReduction="20000"/>
          </a:bodyPr>
          <a:lstStyle/>
          <a:p>
            <a:pPr marL="36576" indent="0" fontAlgn="auto">
              <a:spcAft>
                <a:spcPts val="0"/>
              </a:spcAft>
              <a:buNone/>
              <a:defRPr/>
            </a:pPr>
            <a:r>
              <a:rPr lang="ru-RU" altLang="ru-RU" sz="5900" b="1" dirty="0"/>
              <a:t>-   Основным физическим канцерогеном является  </a:t>
            </a:r>
            <a:r>
              <a:rPr lang="ru-RU" altLang="ru-RU" sz="5900" b="1" dirty="0">
                <a:solidFill>
                  <a:srgbClr val="FF0000"/>
                </a:solidFill>
              </a:rPr>
              <a:t> ионизирующее излучение.</a:t>
            </a:r>
          </a:p>
          <a:p>
            <a:pPr marL="36576" indent="0" fontAlgn="auto">
              <a:spcAft>
                <a:spcPts val="0"/>
              </a:spcAft>
              <a:buNone/>
              <a:defRPr/>
            </a:pPr>
            <a:r>
              <a:rPr lang="ru-RU" altLang="ru-RU" sz="5900" b="1" dirty="0"/>
              <a:t>-   Кванты ионизирующего излучения непосредственно   повреждают молекулы ДНК, являясь мощным мутагеном.</a:t>
            </a:r>
          </a:p>
          <a:p>
            <a:pPr marL="493776" indent="-45720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altLang="ru-RU" sz="5900" b="1" dirty="0"/>
              <a:t>Также радиация является сильнейшим индуктором        процессов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5900" b="1" dirty="0"/>
              <a:t>свободно-радикального окисления в клетках, что резко усиливает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5900" b="1" dirty="0"/>
              <a:t>мутагенный эффект облучения.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5900" b="1" dirty="0"/>
              <a:t>- Лица, не погибшие от лучевой болезни в первые месяцы после облучения, часто страдают от рака.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5900" b="1" dirty="0"/>
              <a:t>-   Проникающая радиация вызывает массовые нарушения генома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5900" b="1" dirty="0"/>
              <a:t> во всех системах организма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5900" b="1" dirty="0"/>
              <a:t>-   Жёсткое </a:t>
            </a:r>
            <a:r>
              <a:rPr lang="ru-RU" altLang="ru-RU" sz="5900" b="1" dirty="0">
                <a:solidFill>
                  <a:srgbClr val="00B0F0"/>
                </a:solidFill>
              </a:rPr>
              <a:t>ультрафиолетовое излучение </a:t>
            </a:r>
            <a:r>
              <a:rPr lang="ru-RU" altLang="ru-RU" sz="5900" b="1" dirty="0"/>
              <a:t>вызывает рак кожи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5900" b="1" dirty="0"/>
              <a:t> и меланому 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endParaRPr lang="ru-RU" altLang="ru-R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химического канцерогенеза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39485" y="1611824"/>
            <a:ext cx="11530739" cy="4565139"/>
          </a:xfrm>
        </p:spPr>
        <p:txBody>
          <a:bodyPr>
            <a:noAutofit/>
          </a:bodyPr>
          <a:lstStyle/>
          <a:p>
            <a:pPr marL="36512" indent="0" algn="just"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Канцерогены 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</a:t>
            </a: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– </a:t>
            </a:r>
          </a:p>
          <a:p>
            <a:pPr marL="36512" indent="0" algn="just"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напрямую взаимодействуют с ДНК</a:t>
            </a:r>
          </a:p>
          <a:p>
            <a:pPr marL="36512" indent="0" algn="just"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попадании в организм.</a:t>
            </a:r>
          </a:p>
          <a:p>
            <a:pPr marL="722312" indent="-685800" algn="just">
              <a:buFontTx/>
              <a:buChar char="-"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Канцерогены 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непрямого</a:t>
            </a: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-</a:t>
            </a:r>
          </a:p>
          <a:p>
            <a:pPr marL="36512" indent="0" algn="just"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взаимодействуют  их </a:t>
            </a: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метаболиты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(ко-</a:t>
            </a:r>
          </a:p>
          <a:p>
            <a:pPr marL="36512" indent="0" algn="just">
              <a:buNone/>
            </a:pPr>
            <a: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канцерогены)</a:t>
            </a:r>
            <a:endParaRPr lang="ru-RU" alt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972" y="201478"/>
            <a:ext cx="117632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/>
              <a:t>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КАНЦЕРОГЕНЕЗ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9E4B3-C66D-416D-B5A0-A6188E2A6A35}"/>
              </a:ext>
            </a:extLst>
          </p:cNvPr>
          <p:cNvSpPr txBox="1"/>
          <p:nvPr/>
        </p:nvSpPr>
        <p:spPr>
          <a:xfrm>
            <a:off x="247972" y="1410346"/>
            <a:ext cx="117632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b="1" dirty="0" err="1">
                <a:solidFill>
                  <a:srgbClr val="FF0000"/>
                </a:solidFill>
                <a:latin typeface="Arial"/>
              </a:rPr>
              <a:t>Канцерогене́з</a:t>
            </a:r>
            <a:r>
              <a:rPr lang="ru-RU" sz="4800" dirty="0">
                <a:latin typeface="Arial"/>
              </a:rPr>
              <a:t> (лат. </a:t>
            </a:r>
            <a:r>
              <a:rPr lang="ru-RU" sz="4800" i="1" dirty="0" err="1">
                <a:latin typeface="Arial"/>
              </a:rPr>
              <a:t>cancerogenesis</a:t>
            </a:r>
            <a:r>
              <a:rPr lang="ru-RU" sz="4800" dirty="0">
                <a:latin typeface="Arial"/>
              </a:rPr>
              <a:t>; </a:t>
            </a:r>
            <a:r>
              <a:rPr lang="ru-RU" sz="4800" i="1" dirty="0" err="1">
                <a:latin typeface="Arial"/>
              </a:rPr>
              <a:t>cancer</a:t>
            </a:r>
            <a:r>
              <a:rPr lang="ru-RU" sz="4800" dirty="0">
                <a:latin typeface="Arial"/>
              </a:rPr>
              <a:t> — рак + др.-греч. </a:t>
            </a:r>
            <a:r>
              <a:rPr lang="ru-RU" sz="4800" dirty="0" err="1">
                <a:latin typeface="palatino linotype"/>
              </a:rPr>
              <a:t>γένεσις</a:t>
            </a:r>
            <a:r>
              <a:rPr lang="ru-RU" sz="4800" dirty="0">
                <a:latin typeface="Arial"/>
              </a:rPr>
              <a:t> — зарождение, развитие) — сложный патофизиологический процесс за-рождения и развития опухоли (синоним онкогенез).</a:t>
            </a:r>
            <a:endParaRPr lang="LID4096" sz="4800" dirty="0"/>
          </a:p>
        </p:txBody>
      </p:sp>
    </p:spTree>
    <p:extLst>
      <p:ext uri="{BB962C8B-B14F-4D97-AF65-F5344CB8AC3E}">
        <p14:creationId xmlns:p14="http://schemas.microsoft.com/office/powerpoint/2010/main" val="1570346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942109"/>
          </a:xfrm>
        </p:spPr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БЕНЗПИРЕН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838200" y="1177636"/>
            <a:ext cx="10515600" cy="5403273"/>
          </a:xfrm>
        </p:spPr>
        <p:txBody>
          <a:bodyPr>
            <a:normAutofit fontScale="92500"/>
          </a:bodyPr>
          <a:lstStyle/>
          <a:p>
            <a:pPr marL="36512" indent="0" algn="just">
              <a:buNone/>
            </a:pPr>
            <a:r>
              <a:rPr lang="ru-RU" altLang="ru-RU" b="1" dirty="0"/>
              <a:t>- 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при сгорании углеводородного топлива.</a:t>
            </a:r>
          </a:p>
          <a:p>
            <a:pPr marL="36512" indent="0" algn="just"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Содержится в табачном дыме и выхлопных газах</a:t>
            </a:r>
          </a:p>
          <a:p>
            <a:pPr marL="36512" indent="0" algn="just"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автомобилей.</a:t>
            </a:r>
          </a:p>
          <a:p>
            <a:pPr marL="36512" indent="0" algn="just"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В организм человека попадает через кожу, пище-</a:t>
            </a:r>
          </a:p>
          <a:p>
            <a:pPr marL="36512" indent="0" algn="just"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варительный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тракт, органы дыхания,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36512" indent="0" algn="just"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центарным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путём.</a:t>
            </a:r>
          </a:p>
          <a:p>
            <a:pPr marL="36512" indent="0" algn="just"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В организме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бензпирен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аналоги превращают-</a:t>
            </a:r>
          </a:p>
          <a:p>
            <a:pPr marL="36512" indent="0" algn="just"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эпоксиды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алкилирующие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АФЛАТОКСИНЫ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 rtlCol="0">
            <a:normAutofit lnSpcReduction="10000"/>
          </a:bodyPr>
          <a:lstStyle/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Образуются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плесневыми грибами рода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на зёрнах, семенах и плодах растений с высоким содержанием масла (например, на семенах арахиса) и некоторых других субстратах,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неправиль-ного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сборов чая и других трав, а также в молоке животных употреблявших токсин.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мощные </a:t>
            </a:r>
            <a:r>
              <a:rPr lang="ru-RU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гепатоканцерогены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886690"/>
          </a:xfrm>
        </p:spPr>
        <p:txBody>
          <a:bodyPr/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ДИОКСИНЫ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6" y="1052946"/>
            <a:ext cx="11045588" cy="5389418"/>
          </a:xfrm>
        </p:spPr>
        <p:txBody>
          <a:bodyPr rtlCol="0">
            <a:normAutofit fontScale="85000" lnSpcReduction="10000"/>
          </a:bodyPr>
          <a:lstStyle/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Связываются </a:t>
            </a:r>
            <a:r>
              <a:rPr lang="ru-R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многими клеточными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рецепторами, меняя работу клеток.    В ре-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sz="5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зультате</a:t>
            </a:r>
            <a:r>
              <a:rPr lang="ru-R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активации ряда сигнальных </a:t>
            </a:r>
            <a:r>
              <a:rPr lang="ru-RU" sz="5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sz="5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</a:t>
            </a:r>
            <a:r>
              <a:rPr lang="ru-R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пролиферации провоцируют развитие 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злокачественных опухолей</a:t>
            </a:r>
            <a: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из-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sz="5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вестное</a:t>
            </a:r>
            <a: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вещество, содержащее </a:t>
            </a:r>
            <a:r>
              <a:rPr lang="ru-RU" sz="5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диоксины</a:t>
            </a:r>
            <a: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sz="5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en-US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 </a:t>
            </a:r>
            <a:r>
              <a:rPr lang="ru-R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(Вьетнам</a:t>
            </a:r>
            <a: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приме- 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sz="5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нялся</a:t>
            </a:r>
            <a: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дефолиантов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37309" y="122238"/>
            <a:ext cx="11061700" cy="76445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ВИРУСНОГО КАНЦЕРОГЕНЕЗА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277090" y="995046"/>
            <a:ext cx="11554691" cy="5752118"/>
          </a:xfrm>
        </p:spPr>
        <p:txBody>
          <a:bodyPr>
            <a:noAutofit/>
          </a:bodyPr>
          <a:lstStyle/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Онкогенные вирусы – это вирусы, развитие которых в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клетках человека приводит к их раковому перерождению.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Как правило, </a:t>
            </a: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 (РНК) онкогенного вируса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и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функционально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внедряется в геном клетки хозяина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 результате нарушаются системы регуляции клетки: она теряет свою функцию и начинает усиленно делиться,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гибнет.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приводит к быстрому размножению вируса в организме. Данный факт – главное отличие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онкогенных вирусов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обычных инфекционных: обычный вирус заставляет все ресурсы клетки работать на себя, что быстро приводит к её истощению и гибели</a:t>
            </a:r>
          </a:p>
        </p:txBody>
      </p:sp>
    </p:spTree>
  </p:cSld>
  <p:clrMapOvr>
    <a:masterClrMapping/>
  </p:clrMapOvr>
  <p:transition advTm="3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90501" y="0"/>
            <a:ext cx="11765972" cy="858982"/>
          </a:xfrm>
        </p:spPr>
        <p:txBody>
          <a:bodyPr/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ОНКОГЕННЫЕ ВИРУСЫ (ДНК – содержащие)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90500" y="1163782"/>
            <a:ext cx="11379200" cy="5694218"/>
          </a:xfrm>
        </p:spPr>
        <p:txBody>
          <a:bodyPr>
            <a:normAutofit/>
          </a:bodyPr>
          <a:lstStyle/>
          <a:p>
            <a:pPr marL="36512" indent="0" algn="just">
              <a:buNone/>
            </a:pPr>
            <a:r>
              <a:rPr lang="ru-RU" altLang="ru-RU" sz="3600" b="1" dirty="0"/>
              <a:t> 1.  Вирус Эпштейна-</a:t>
            </a:r>
            <a:r>
              <a:rPr lang="ru-RU" altLang="ru-RU" sz="3600" b="1" dirty="0" err="1"/>
              <a:t>Барра</a:t>
            </a:r>
            <a:r>
              <a:rPr lang="ru-RU" altLang="ru-RU" sz="3600" b="1" dirty="0"/>
              <a:t> (вирус герпеса человека 4-го типа). Вызывает </a:t>
            </a:r>
            <a:r>
              <a:rPr lang="ru-RU" altLang="ru-RU" sz="3600" b="1" dirty="0" err="1">
                <a:solidFill>
                  <a:srgbClr val="FF0000"/>
                </a:solidFill>
              </a:rPr>
              <a:t>лимфому</a:t>
            </a: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  <a:r>
              <a:rPr lang="ru-RU" altLang="ru-RU" sz="3600" b="1" dirty="0" err="1">
                <a:solidFill>
                  <a:srgbClr val="FF0000"/>
                </a:solidFill>
              </a:rPr>
              <a:t>Беркитта</a:t>
            </a:r>
            <a:r>
              <a:rPr lang="ru-RU" altLang="ru-RU" sz="3600" b="1" dirty="0">
                <a:solidFill>
                  <a:srgbClr val="FF0000"/>
                </a:solidFill>
              </a:rPr>
              <a:t>, </a:t>
            </a:r>
            <a:r>
              <a:rPr lang="ru-RU" altLang="ru-RU" sz="3600" b="1" dirty="0" err="1">
                <a:solidFill>
                  <a:srgbClr val="FF0000"/>
                </a:solidFill>
              </a:rPr>
              <a:t>лимфо-грануломатоз</a:t>
            </a:r>
            <a:r>
              <a:rPr lang="ru-RU" altLang="ru-RU" sz="3600" b="1" dirty="0">
                <a:solidFill>
                  <a:srgbClr val="FF0000"/>
                </a:solidFill>
              </a:rPr>
              <a:t>, некоторые из форм </a:t>
            </a:r>
            <a:r>
              <a:rPr lang="ru-RU" altLang="ru-RU" sz="3600" b="1" dirty="0" err="1">
                <a:solidFill>
                  <a:srgbClr val="FF0000"/>
                </a:solidFill>
              </a:rPr>
              <a:t>неходжкинских</a:t>
            </a: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  <a:r>
              <a:rPr lang="ru-RU" altLang="ru-RU" sz="3600" b="1" dirty="0" err="1">
                <a:solidFill>
                  <a:srgbClr val="FF0000"/>
                </a:solidFill>
              </a:rPr>
              <a:t>лимфом</a:t>
            </a:r>
            <a:r>
              <a:rPr lang="ru-RU" altLang="ru-RU" sz="3600" b="1" dirty="0">
                <a:solidFill>
                  <a:srgbClr val="FF0000"/>
                </a:solidFill>
              </a:rPr>
              <a:t>, </a:t>
            </a:r>
            <a:r>
              <a:rPr lang="ru-RU" altLang="ru-RU" sz="3600" b="1" dirty="0" err="1">
                <a:solidFill>
                  <a:srgbClr val="FF0000"/>
                </a:solidFill>
              </a:rPr>
              <a:t>назофаренгеальную</a:t>
            </a:r>
            <a:r>
              <a:rPr lang="ru-RU" altLang="ru-RU" sz="3600" b="1" dirty="0">
                <a:solidFill>
                  <a:srgbClr val="FF0000"/>
                </a:solidFill>
              </a:rPr>
              <a:t> карциному.</a:t>
            </a:r>
            <a:endParaRPr lang="ru-RU" altLang="ru-RU" sz="3600" b="1" dirty="0"/>
          </a:p>
          <a:p>
            <a:pPr marL="36512" indent="0" algn="just">
              <a:buNone/>
            </a:pPr>
            <a:r>
              <a:rPr lang="ru-RU" altLang="ru-RU" sz="3600" b="1" dirty="0"/>
              <a:t> 2. </a:t>
            </a:r>
            <a:r>
              <a:rPr lang="ru-RU" altLang="ru-RU" sz="3600" b="1" dirty="0" err="1"/>
              <a:t>Герпесвирус</a:t>
            </a:r>
            <a:r>
              <a:rPr lang="ru-RU" altLang="ru-RU" sz="3600" b="1" dirty="0"/>
              <a:t> человека 8 типа. Вызывает </a:t>
            </a:r>
            <a:r>
              <a:rPr lang="ru-RU" altLang="ru-RU" sz="3600" b="1" dirty="0">
                <a:solidFill>
                  <a:srgbClr val="0070C0"/>
                </a:solidFill>
              </a:rPr>
              <a:t>саркому </a:t>
            </a:r>
            <a:r>
              <a:rPr lang="ru-RU" altLang="ru-RU" sz="3600" b="1" dirty="0" err="1">
                <a:solidFill>
                  <a:srgbClr val="0070C0"/>
                </a:solidFill>
              </a:rPr>
              <a:t>Капоши</a:t>
            </a:r>
            <a:r>
              <a:rPr lang="ru-RU" altLang="ru-RU" sz="3600" b="1" dirty="0">
                <a:solidFill>
                  <a:srgbClr val="0070C0"/>
                </a:solidFill>
              </a:rPr>
              <a:t>.</a:t>
            </a:r>
          </a:p>
          <a:p>
            <a:pPr marL="36512" indent="0" algn="just">
              <a:buNone/>
            </a:pPr>
            <a:r>
              <a:rPr lang="ru-RU" sz="3600" b="1" dirty="0"/>
              <a:t> 3.Вирус герпеса человека 5 или </a:t>
            </a:r>
            <a:r>
              <a:rPr lang="ru-RU" sz="3600" b="1" dirty="0" err="1"/>
              <a:t>цитомегаловирус</a:t>
            </a:r>
            <a:endParaRPr lang="ru-RU" sz="3600" b="1" dirty="0"/>
          </a:p>
          <a:p>
            <a:pPr marL="36512" indent="0" algn="just">
              <a:buNone/>
            </a:pPr>
            <a:r>
              <a:rPr lang="ru-RU" sz="3600" b="1" dirty="0"/>
              <a:t> (человека),или </a:t>
            </a:r>
            <a:r>
              <a:rPr lang="ru-RU" sz="3600" b="1" dirty="0" err="1"/>
              <a:t>герпесвирус</a:t>
            </a:r>
            <a:r>
              <a:rPr lang="ru-RU" sz="3600" b="1" dirty="0"/>
              <a:t> человека тип 5. Считается,</a:t>
            </a:r>
          </a:p>
          <a:p>
            <a:pPr marL="36512" indent="0" algn="just">
              <a:buNone/>
            </a:pPr>
            <a:r>
              <a:rPr lang="ru-RU" sz="3600" b="1" dirty="0"/>
              <a:t> что он может вызвать </a:t>
            </a:r>
            <a:r>
              <a:rPr lang="ru-RU" sz="3600" b="1" dirty="0">
                <a:solidFill>
                  <a:srgbClr val="FF0000"/>
                </a:solidFill>
              </a:rPr>
              <a:t>мукоэпидермоидную</a:t>
            </a:r>
            <a:r>
              <a:rPr lang="ru-RU" sz="3600" b="1" dirty="0"/>
              <a:t> </a:t>
            </a:r>
            <a:r>
              <a:rPr lang="ru-RU" sz="3600" b="1" dirty="0" err="1"/>
              <a:t>карци</a:t>
            </a:r>
            <a:r>
              <a:rPr lang="ru-RU" sz="3600" b="1" dirty="0"/>
              <a:t>-ному слюнных желез.</a:t>
            </a:r>
            <a:endParaRPr lang="ru-RU" altLang="ru-RU" sz="3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09" y="491320"/>
            <a:ext cx="110273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algn="just" fontAlgn="auto">
              <a:spcAft>
                <a:spcPts val="0"/>
              </a:spcAft>
              <a:buClr>
                <a:srgbClr val="6EA0B0"/>
              </a:buClr>
              <a:defRPr/>
            </a:pPr>
            <a:endParaRPr lang="ru-RU" altLang="ru-RU" sz="2800" dirty="0">
              <a:solidFill>
                <a:prstClr val="white"/>
              </a:solidFill>
            </a:endParaRPr>
          </a:p>
          <a:p>
            <a:pPr marL="36576" algn="just" fontAlgn="auto">
              <a:spcAft>
                <a:spcPts val="0"/>
              </a:spcAft>
              <a:buClr>
                <a:srgbClr val="6EA0B0"/>
              </a:buClr>
              <a:defRPr/>
            </a:pPr>
            <a:r>
              <a:rPr lang="ru-RU" altLang="ru-RU" sz="3600" b="1" dirty="0"/>
              <a:t> 4.Вызывают рак шейки матки (в</a:t>
            </a:r>
            <a:r>
              <a:rPr lang="ru-RU" sz="3600" b="1" dirty="0"/>
              <a:t>ысокий риск </a:t>
            </a:r>
            <a:r>
              <a:rPr lang="ru-RU" sz="3600" b="1" dirty="0">
                <a:solidFill>
                  <a:srgbClr val="FF0000"/>
                </a:solidFill>
              </a:rPr>
              <a:t>HPV-16 и 18</a:t>
            </a:r>
            <a:r>
              <a:rPr lang="ru-RU" sz="3600" b="1" dirty="0"/>
              <a:t>, встречается в 70 % случаев), рак анального канала, рак полового члена, рак слизистой полости рта, глотки и возможно рак легкого</a:t>
            </a:r>
            <a:r>
              <a:rPr lang="ru-RU" altLang="ru-RU" sz="3600" b="1" dirty="0"/>
              <a:t>.</a:t>
            </a:r>
          </a:p>
          <a:p>
            <a:pPr marL="36576" algn="just" fontAlgn="auto">
              <a:spcAft>
                <a:spcPts val="0"/>
              </a:spcAft>
              <a:buClr>
                <a:srgbClr val="6EA0B0"/>
              </a:buClr>
              <a:defRPr/>
            </a:pP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/>
              <a:t>5.</a:t>
            </a:r>
            <a:r>
              <a:rPr lang="ru-RU" sz="3600" b="1" dirty="0">
                <a:solidFill>
                  <a:srgbClr val="FF0000"/>
                </a:solidFill>
              </a:rPr>
              <a:t>Вирус гепатита B</a:t>
            </a:r>
            <a:r>
              <a:rPr lang="ru-RU" sz="3600" b="1" dirty="0"/>
              <a:t> —  возбудитель вирусного гепатита. В мире по различным оценкам от 3 до 6 % людей инфицировано этим вирусом Вызывает гепатоцеллюлярный </a:t>
            </a:r>
            <a:r>
              <a:rPr lang="ru-RU" sz="3600" b="1" dirty="0">
                <a:solidFill>
                  <a:srgbClr val="FF0000"/>
                </a:solidFill>
              </a:rPr>
              <a:t>рак печени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45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2" y="263236"/>
            <a:ext cx="11028218" cy="62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63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3" y="484909"/>
            <a:ext cx="106957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РНК содержащие вирусы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Т-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лимфотропный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вирус человека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основным проявлением этой инфекции являются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Т-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-точный лейкоз и Т-клеточная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лимфома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Вирус гепатита С (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HCV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 мире около 150 миллионов человек хронически инфицированы вирусом гепатита C и подвергаются риску развития цирроза печени и/или рака печени. Ежегодно более 350 тысяч человек умирают от связанных с гепатитом C болезней печени. 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1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0" y="218364"/>
            <a:ext cx="11409528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200" dirty="0">
                <a:solidFill>
                  <a:srgbClr val="33CC33"/>
                </a:solidFill>
              </a:rPr>
              <a:t>         </a:t>
            </a:r>
            <a:r>
              <a:rPr lang="ru-RU" altLang="ru-RU" sz="3200" b="1" dirty="0"/>
              <a:t>Молекулярные механизмы канцерогенеза </a:t>
            </a:r>
            <a:endParaRPr lang="ru-RU" sz="3200" b="1" dirty="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200" dirty="0">
                <a:solidFill>
                  <a:srgbClr val="33CC33"/>
                </a:solidFill>
              </a:rPr>
              <a:t>                               </a:t>
            </a:r>
            <a:r>
              <a:rPr lang="ru-RU" sz="3200" b="1" dirty="0"/>
              <a:t>Термины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3200" dirty="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200" dirty="0">
                <a:solidFill>
                  <a:srgbClr val="FF0000"/>
                </a:solidFill>
              </a:rPr>
              <a:t>Онкоген</a:t>
            </a:r>
            <a:r>
              <a:rPr lang="ru-RU" sz="3200" dirty="0"/>
              <a:t> –это клеточные или вирусные  (вносимые вирусом в клетку) гены, экспрессия которых, увеличивает вероятность возникновения или прогрессии опухолей.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200" dirty="0" err="1">
                <a:solidFill>
                  <a:srgbClr val="FF0000"/>
                </a:solidFill>
              </a:rPr>
              <a:t>Протоонкогены</a:t>
            </a:r>
            <a:r>
              <a:rPr lang="ru-RU" sz="3200" dirty="0"/>
              <a:t> – нормальные клеточные гены, усиление или модификация функции которых превращает их в онкогены.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200" dirty="0">
                <a:solidFill>
                  <a:srgbClr val="FF0000"/>
                </a:solidFill>
              </a:rPr>
              <a:t>Опухолевые </a:t>
            </a:r>
            <a:r>
              <a:rPr lang="ru-RU" sz="3200" dirty="0" err="1">
                <a:solidFill>
                  <a:srgbClr val="FF0000"/>
                </a:solidFill>
              </a:rPr>
              <a:t>супрессоры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(</a:t>
            </a:r>
            <a:r>
              <a:rPr lang="ru-RU" sz="3200" dirty="0" err="1"/>
              <a:t>антионкогены</a:t>
            </a:r>
            <a:r>
              <a:rPr lang="ru-RU" sz="3200" dirty="0"/>
              <a:t>, рецессивные опухолевые гены) – клеточные гены, </a:t>
            </a:r>
            <a:r>
              <a:rPr lang="ru-RU" sz="3200" dirty="0" err="1"/>
              <a:t>инактивация</a:t>
            </a:r>
            <a:r>
              <a:rPr lang="ru-RU" sz="3200" dirty="0"/>
              <a:t> которых резко увеличивает вероятность возникновения новообразований, а восстановление функции наоборот, подавить рост опухолевых клеток.</a:t>
            </a:r>
          </a:p>
        </p:txBody>
      </p:sp>
    </p:spTree>
    <p:extLst>
      <p:ext uri="{BB962C8B-B14F-4D97-AF65-F5344CB8AC3E}">
        <p14:creationId xmlns:p14="http://schemas.microsoft.com/office/powerpoint/2010/main" val="212172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7" y="354842"/>
            <a:ext cx="110546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3600" dirty="0"/>
              <a:t>К настоящему моменту известно уже более 100 онкогенов и около 30 опухолевых </a:t>
            </a:r>
            <a:r>
              <a:rPr lang="ru-RU" sz="3600" dirty="0" err="1"/>
              <a:t>супрессоров</a:t>
            </a:r>
            <a:r>
              <a:rPr lang="ru-RU" sz="3600" dirty="0"/>
              <a:t>. Открыты и </a:t>
            </a:r>
            <a:r>
              <a:rPr lang="ru-RU" sz="3600" dirty="0" err="1"/>
              <a:t>охарактиризованы</a:t>
            </a:r>
            <a:r>
              <a:rPr lang="ru-RU" sz="3600" dirty="0"/>
              <a:t> множества генетических событий, приводящих к активации </a:t>
            </a:r>
            <a:r>
              <a:rPr lang="ru-RU" sz="3600" dirty="0" err="1"/>
              <a:t>протоонкогенов</a:t>
            </a:r>
            <a:r>
              <a:rPr lang="ru-RU" sz="3600" dirty="0"/>
              <a:t> или </a:t>
            </a:r>
            <a:r>
              <a:rPr lang="ru-RU" sz="3600" dirty="0" err="1"/>
              <a:t>инактивации</a:t>
            </a:r>
            <a:r>
              <a:rPr lang="ru-RU" sz="3600" dirty="0"/>
              <a:t> опухолевых </a:t>
            </a:r>
            <a:r>
              <a:rPr lang="ru-RU" sz="3600" dirty="0" err="1"/>
              <a:t>супрессоров</a:t>
            </a:r>
            <a:r>
              <a:rPr lang="ru-RU" sz="3600" dirty="0"/>
              <a:t>.</a:t>
            </a:r>
          </a:p>
          <a:p>
            <a:pPr>
              <a:buFont typeface="Wingdings 2" pitchFamily="18" charset="2"/>
              <a:buNone/>
            </a:pPr>
            <a:r>
              <a:rPr lang="ru-RU" sz="3600" dirty="0"/>
              <a:t>Выявлены характерные для тех или иных форм новообразований человека изменения онкогенов и опухолевых </a:t>
            </a:r>
            <a:r>
              <a:rPr lang="ru-RU" sz="3600" dirty="0" err="1"/>
              <a:t>супрессоров</a:t>
            </a:r>
            <a:r>
              <a:rPr lang="ru-RU" sz="3600" dirty="0"/>
              <a:t> в том числе </a:t>
            </a:r>
            <a:r>
              <a:rPr lang="ru-RU" sz="3600" dirty="0" err="1"/>
              <a:t>высокоспецифические</a:t>
            </a:r>
            <a:r>
              <a:rPr lang="ru-RU" sz="3600" dirty="0"/>
              <a:t> аномалии, используемые для постановки диагноза.</a:t>
            </a:r>
          </a:p>
        </p:txBody>
      </p:sp>
    </p:spTree>
    <p:extLst>
      <p:ext uri="{BB962C8B-B14F-4D97-AF65-F5344CB8AC3E}">
        <p14:creationId xmlns:p14="http://schemas.microsoft.com/office/powerpoint/2010/main" val="120573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71505E-834A-4344-894C-D811E409BCAB}"/>
              </a:ext>
            </a:extLst>
          </p:cNvPr>
          <p:cNvSpPr txBox="1"/>
          <p:nvPr/>
        </p:nvSpPr>
        <p:spPr>
          <a:xfrm>
            <a:off x="464949" y="464949"/>
            <a:ext cx="1137575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Канцерогенез – </a:t>
            </a: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длительный много-стадийный процесс превращения нор-</a:t>
            </a:r>
            <a:r>
              <a:rPr lang="ru-RU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мальных</a:t>
            </a: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клеток в злокачественные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представляющий собой цепь  </a:t>
            </a:r>
            <a:r>
              <a:rPr lang="ru-RU" sz="4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поврежде-ний</a:t>
            </a:r>
            <a:r>
              <a:rPr lang="ru-RU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заканчивающихся </a:t>
            </a:r>
            <a:r>
              <a:rPr lang="ru-RU" sz="4800" b="1" dirty="0">
                <a:solidFill>
                  <a:srgbClr val="B132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прекращением ответа клетки 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обычные ограничения со стороны хозяина, касающиеся </a:t>
            </a: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роста и дифференцировки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</a:t>
            </a:r>
            <a:endParaRPr lang="LID4096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80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5" y="313900"/>
            <a:ext cx="114914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KIT (CSF-R)  </a:t>
            </a:r>
            <a:r>
              <a:rPr lang="en-US" sz="3200" dirty="0"/>
              <a:t>(</a:t>
            </a:r>
            <a:r>
              <a:rPr lang="ru-RU" sz="3200" dirty="0"/>
              <a:t>рецепторная </a:t>
            </a:r>
            <a:r>
              <a:rPr lang="ru-RU" sz="3200" dirty="0" err="1"/>
              <a:t>тирозинкиназа</a:t>
            </a:r>
            <a:r>
              <a:rPr lang="ru-RU" sz="3200" dirty="0"/>
              <a:t>) – злокачественные </a:t>
            </a:r>
            <a:r>
              <a:rPr lang="ru-RU" sz="3200" dirty="0" err="1"/>
              <a:t>стромальные</a:t>
            </a:r>
            <a:r>
              <a:rPr lang="ru-RU" sz="3200" dirty="0"/>
              <a:t> опухоли ЖКТ, острый </a:t>
            </a:r>
            <a:r>
              <a:rPr lang="ru-RU" sz="3200" dirty="0" err="1"/>
              <a:t>миелобластный</a:t>
            </a:r>
            <a:r>
              <a:rPr lang="ru-RU" sz="3200" dirty="0"/>
              <a:t> лейкоз.</a:t>
            </a:r>
          </a:p>
          <a:p>
            <a:pPr>
              <a:buFont typeface="Wingdings 2" pitchFamily="18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ERBB2 (HER 2) </a:t>
            </a:r>
            <a:r>
              <a:rPr lang="en-US" sz="3200" dirty="0"/>
              <a:t>(</a:t>
            </a:r>
            <a:r>
              <a:rPr lang="ru-RU" sz="3200" dirty="0"/>
              <a:t>рецепторная </a:t>
            </a:r>
            <a:r>
              <a:rPr lang="ru-RU" sz="3200" dirty="0" err="1"/>
              <a:t>тирозинкиназа</a:t>
            </a:r>
            <a:r>
              <a:rPr lang="ru-RU" sz="3200" dirty="0"/>
              <a:t>)</a:t>
            </a:r>
            <a:r>
              <a:rPr lang="en-US" sz="3200" dirty="0"/>
              <a:t> – </a:t>
            </a:r>
            <a:r>
              <a:rPr lang="ru-RU" sz="3200" dirty="0"/>
              <a:t>рак молочной железы, рак яичников.</a:t>
            </a:r>
          </a:p>
          <a:p>
            <a:pPr>
              <a:buFont typeface="Wingdings 2" pitchFamily="18" charset="2"/>
              <a:buNone/>
            </a:pPr>
            <a:r>
              <a:rPr lang="ru-RU" sz="3200" dirty="0"/>
              <a:t>Гены семейства</a:t>
            </a:r>
            <a:r>
              <a:rPr lang="ru-RU" sz="3200" dirty="0">
                <a:solidFill>
                  <a:srgbClr val="33CC33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K-RAS</a:t>
            </a:r>
            <a:r>
              <a:rPr lang="en-US" sz="3200" dirty="0">
                <a:solidFill>
                  <a:srgbClr val="33CC33"/>
                </a:solidFill>
              </a:rPr>
              <a:t> </a:t>
            </a:r>
            <a:r>
              <a:rPr lang="ru-RU" sz="3200" dirty="0">
                <a:solidFill>
                  <a:srgbClr val="33CC33"/>
                </a:solidFill>
              </a:rPr>
              <a:t>– </a:t>
            </a:r>
            <a:r>
              <a:rPr lang="ru-RU" sz="3200" dirty="0"/>
              <a:t>60-80 % случаев рака поджелудочной железы, 25-30 % различных, солидных опухолей и лейкозов.</a:t>
            </a:r>
          </a:p>
          <a:p>
            <a:pPr>
              <a:buFont typeface="Wingdings 2" pitchFamily="18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B-RAF (MAP-</a:t>
            </a:r>
            <a:r>
              <a:rPr lang="ru-RU" sz="3200" dirty="0" err="1">
                <a:solidFill>
                  <a:srgbClr val="FF0000"/>
                </a:solidFill>
              </a:rPr>
              <a:t>киназа</a:t>
            </a:r>
            <a:r>
              <a:rPr lang="ru-RU" sz="3200" dirty="0">
                <a:solidFill>
                  <a:srgbClr val="FF0000"/>
                </a:solidFill>
              </a:rPr>
              <a:t>)  </a:t>
            </a:r>
            <a:r>
              <a:rPr lang="ru-RU" sz="3200" dirty="0"/>
              <a:t>- 60-70 % меланом, рак легкого, яичников, толстой кишки, щитовидной железы. </a:t>
            </a:r>
          </a:p>
          <a:p>
            <a:pPr>
              <a:buFont typeface="Wingdings 2" pitchFamily="18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MDM2 </a:t>
            </a:r>
            <a:r>
              <a:rPr lang="en-US" sz="3200" dirty="0"/>
              <a:t>– </a:t>
            </a:r>
            <a:r>
              <a:rPr lang="ru-RU" sz="3200" dirty="0" err="1"/>
              <a:t>остеосаркомы</a:t>
            </a:r>
            <a:r>
              <a:rPr lang="ru-RU" sz="3200" dirty="0"/>
              <a:t>, саркомы мягких тканей, </a:t>
            </a:r>
            <a:r>
              <a:rPr lang="ru-RU" sz="3200" dirty="0" err="1"/>
              <a:t>лимфомы</a:t>
            </a:r>
            <a:r>
              <a:rPr lang="ru-RU" sz="3200" dirty="0"/>
              <a:t>.</a:t>
            </a:r>
            <a:r>
              <a:rPr lang="en-US" sz="3200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3199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39" y="354842"/>
            <a:ext cx="110410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4000" dirty="0">
                <a:solidFill>
                  <a:srgbClr val="FF0000"/>
                </a:solidFill>
              </a:rPr>
              <a:t>Р53</a:t>
            </a:r>
            <a:r>
              <a:rPr lang="ru-RU" sz="4000" dirty="0">
                <a:solidFill>
                  <a:srgbClr val="33CC33"/>
                </a:solidFill>
              </a:rPr>
              <a:t> </a:t>
            </a:r>
            <a:r>
              <a:rPr lang="ru-RU" sz="4000" dirty="0"/>
              <a:t>(транскрипционный фактор) – большинство форм опухолей.</a:t>
            </a:r>
          </a:p>
          <a:p>
            <a:pPr>
              <a:buFont typeface="Wingdings 2" pitchFamily="18" charset="2"/>
              <a:buNone/>
            </a:pPr>
            <a:r>
              <a:rPr lang="en-US" sz="4000" dirty="0">
                <a:solidFill>
                  <a:srgbClr val="FF0000"/>
                </a:solidFill>
              </a:rPr>
              <a:t>SMAD2, SMAD3 </a:t>
            </a:r>
            <a:r>
              <a:rPr lang="en-US" sz="4000" dirty="0"/>
              <a:t>(c</a:t>
            </a:r>
            <a:r>
              <a:rPr lang="ru-RU" sz="4000" dirty="0" err="1"/>
              <a:t>игнальные</a:t>
            </a:r>
            <a:r>
              <a:rPr lang="ru-RU" sz="4000" dirty="0"/>
              <a:t> белки) – рак толстой кишки, легкого, поджелудочной железы.</a:t>
            </a:r>
          </a:p>
          <a:p>
            <a:pPr>
              <a:buFont typeface="Wingdings 2" pitchFamily="18" charset="2"/>
              <a:buNone/>
            </a:pPr>
            <a:r>
              <a:rPr lang="en-US" sz="4000" dirty="0">
                <a:solidFill>
                  <a:srgbClr val="FF0000"/>
                </a:solidFill>
              </a:rPr>
              <a:t>BRSA1, BRSA2 </a:t>
            </a:r>
            <a:r>
              <a:rPr lang="en-US" sz="4000" dirty="0"/>
              <a:t>(</a:t>
            </a:r>
            <a:r>
              <a:rPr lang="ru-RU" sz="4000" dirty="0"/>
              <a:t>ядерный </a:t>
            </a:r>
            <a:r>
              <a:rPr lang="ru-RU" sz="4000" dirty="0" err="1"/>
              <a:t>фосфобелок</a:t>
            </a:r>
            <a:r>
              <a:rPr lang="ru-RU" sz="4000" dirty="0"/>
              <a:t>) – наследственные формы рака молочной железы и яичников.</a:t>
            </a:r>
          </a:p>
        </p:txBody>
      </p:sp>
    </p:spTree>
    <p:extLst>
      <p:ext uri="{BB962C8B-B14F-4D97-AF65-F5344CB8AC3E}">
        <p14:creationId xmlns:p14="http://schemas.microsoft.com/office/powerpoint/2010/main" val="3345055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                                                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Рис. 1 Схема канцерогенеза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972590"/>
            <a:ext cx="11637818" cy="56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3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290945"/>
            <a:ext cx="10002981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81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7163" y="180110"/>
            <a:ext cx="11887200" cy="122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свойства неопластической клетки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>
            <a:normAutofit fontScale="92500"/>
          </a:bodyPr>
          <a:lstStyle/>
          <a:p>
            <a:pPr marL="550926" indent="-514350" algn="just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Неограниченный потенциал пролиферации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ство-ловых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 опухолей. </a:t>
            </a:r>
          </a:p>
          <a:p>
            <a:pPr marL="550926" indent="-514350" algn="just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Пониженная потребность во внешних сигналах для инициации и поддержания клеточной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проли-ферации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 есть неопластические клетки при-обретают способность генерировать внутри себя пролиферативные сигналы в норме исходящие от внешних факторов (гормонов, цитокинов, белков внеклеточного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маткрикса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других клеток).</a:t>
            </a:r>
          </a:p>
          <a:p>
            <a:pPr marL="550926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453" y="230151"/>
            <a:ext cx="110000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Нечувствительность к рост ингибирующим сигналам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(рост ингибирующим цитокинам, например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TGF –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которые в норме останавливают клеточный цикл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путем активации ингибиторов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циклин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зависимых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киназ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случае повреждения ДНК, а также при уста-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новлении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патологических межклеточных контактов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Отсутствие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репликативного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старения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иммортализа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Ослабление индукции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норме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активацией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протеиназ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Изменение морфогенетических реакций и миграцией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клеток. </a:t>
            </a:r>
          </a:p>
        </p:txBody>
      </p:sp>
    </p:spTree>
    <p:extLst>
      <p:ext uri="{BB962C8B-B14F-4D97-AF65-F5344CB8AC3E}">
        <p14:creationId xmlns:p14="http://schemas.microsoft.com/office/powerpoint/2010/main" val="2446326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7" y="341195"/>
            <a:ext cx="117902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Инвазивный рост – способность проникать в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здоровые ткани.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8.Стимуляция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ангиогенеза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способность к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нию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кровеносных сосудов (изменение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VEGF). Путем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ангиогененза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ветвления имеющих-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сосудов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васкулогенеза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формирования сосудов из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стволовых клеток 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гемангиобластов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Метастазирование – образование вторичных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очагов опухолевого роста.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Блокирование клеточной дифференцировки. 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Генетическая нестабильность.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742296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7" y="249382"/>
            <a:ext cx="116932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ориентировочным данным боль-</a:t>
            </a:r>
            <a:r>
              <a:rPr lang="ru-RU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шинства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специалистов считается, что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70-80%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рака вызвано </a:t>
            </a:r>
            <a:r>
              <a:rPr lang="ru-RU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воздей-ствием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химических факторов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15-20% - эндогенных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1 до 10% - радиационных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только не более </a:t>
            </a:r>
            <a:r>
              <a:rPr lang="ru-RU" sz="54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1% - биологических.</a:t>
            </a:r>
            <a:endParaRPr lang="ru-RU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4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737" y="1803042"/>
            <a:ext cx="91311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ПАТОГЕНЕЗ И КЛИНИЧЕСКИЕ</a:t>
            </a:r>
          </a:p>
          <a:p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СИМПТОМЫ РАКА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91486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708" y="175375"/>
            <a:ext cx="112089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1947 г. известный хирург и онколог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А.И.Савицкий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описал синдром «малых признаков» для рака желудка. Однако в дальнейшем стало понятно, что такой синдром может быть в разных вариациях характерен и для многих других опухолей. Незначительное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похуда-ние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легкая утомляемость, слабо выраженная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беспри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-чинная депрессия, неудовлетворенность съеденной пи-щей –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 основные признаки описываемого им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син-дрома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сожалению, подавляющее большинство людей не удостаивают вниманием эти признаки и обращаются к врачу только когда они становятся постоянными и больной теряет привычный образ жизни.</a:t>
            </a:r>
          </a:p>
        </p:txBody>
      </p:sp>
    </p:spTree>
    <p:extLst>
      <p:ext uri="{BB962C8B-B14F-4D97-AF65-F5344CB8AC3E}">
        <p14:creationId xmlns:p14="http://schemas.microsoft.com/office/powerpoint/2010/main" val="211148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374073"/>
            <a:ext cx="11152909" cy="6317672"/>
          </a:xfrm>
        </p:spPr>
        <p:txBody>
          <a:bodyPr>
            <a:noAutofit/>
          </a:bodyPr>
          <a:lstStyle/>
          <a:p>
            <a:pPr algn="just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силу своих физических или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-ких свойств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вызвать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не-обратимое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изменение или </a:t>
            </a:r>
            <a:r>
              <a:rPr lang="ru-RU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повреж-дение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тех частях 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генетического аппарата,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осуществляют гомеостатический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соматическими клетками.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 1979 г.)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3" y="321972"/>
            <a:ext cx="1157810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Следующая группа симптомов может указывать локализацию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возможного опухолевого процесса:</a:t>
            </a:r>
          </a:p>
          <a:p>
            <a:pPr lvl="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Обтурация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может вызвать:</a:t>
            </a:r>
          </a:p>
          <a:p>
            <a:pPr lvl="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- при раке пищевода просвет его может быть закрыт частично (дисфагия) или полностью;</a:t>
            </a:r>
          </a:p>
          <a:p>
            <a:pPr lvl="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- при раке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антрального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отдела желудка наблюдается замедленное прохождение пищи в 12-ти перстную кишку, а в дальнейшем и полная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обтурация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антрального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отдела;</a:t>
            </a:r>
          </a:p>
          <a:p>
            <a:pPr lvl="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- при раке толстого кишечника – частичная или полная кишечная непроходимость:</a:t>
            </a:r>
          </a:p>
          <a:p>
            <a:pPr lvl="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- при раке головки поджелудочной железы может насту-пить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обтурационная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желтуха из-за сдавления опухолью об-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щего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желчного протока;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43282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3" y="231820"/>
            <a:ext cx="1170689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Если опухоль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закроет просвет бронха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наступает </a:t>
            </a:r>
            <a:r>
              <a:rPr lang="ru-RU" sz="3600" b="1" dirty="0">
                <a:solidFill>
                  <a:srgbClr val="B1320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ателектаз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легкого ниже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обтурации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Раковая опухоль предстательной железы, сдавливая мочеиспускательный канал вызывает </a:t>
            </a:r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задержку мочи</a:t>
            </a:r>
          </a:p>
          <a:p>
            <a:pPr lvl="0"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Опасность заключается в том, что эти явления могут пройти и проходимость временно восстановится.  Больной, а часто и врач, к которому он впервые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обра-тился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могут проигнорировать этот симптом,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отка-заться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обследования, что в дальнейшем приведет к осложнениям и диагностированию рака в более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позд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-них стадиях. </a:t>
            </a:r>
          </a:p>
          <a:p>
            <a:pPr marL="56197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39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9" y="270456"/>
            <a:ext cx="1170689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Синдром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деструкции опухоли встречается , как правило при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экзофитных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изъязвленных опухолях. Распад опухоли или механическая травма опухолевой ткани может привести к кровотечению. Чаще всего травмируются мелкие сосуды, поэтому кровотечение бывает незначительным,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непостоян-ным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но может продолжаться длительно. Однако часто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повто-ряющиеся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незначительные кровотечения приводят к анемии (бледность кожных покровов), головокружениям, снижению кровяного давления и т.д. Редко  в опухоли происходит раз-рыв крупного сосуда. Это может привести к профузному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кро-вотечению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Кровотечения больше характерны для рака внутренних локализаций.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6543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1" y="244699"/>
            <a:ext cx="1157810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Сдавление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опухолью окружающих тканей и органов вызывает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нарушние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функции органа и боль.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 том и в другом случае – это признаки более поздних стадий рака. Увеличение опухоли приводит к </a:t>
            </a: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сдавлению нервных стволов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боли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Боль, не являясь признаком раннего рака, возникает не сразу и постепенно (по мере роста опухоли и сдавливания нервных окончаний) нарастает.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вызванная растущей опухолью, носит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постоянный характер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24950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35" y="218941"/>
            <a:ext cx="116296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Злокачественная опухоль вызывает нарушения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азотистого и углеводного обмена, нарушаются ферментный и гормональный баланс.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инток-сикация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вызванная нарушениями обмена, приводит к таким симптомам как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общая слабость, потеря аппетита и веса.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чаще всего и заставляет больного обратиться к врачу. К сожалению, эти симптомы более выражены в далеко зашедших формах рака. Симптомы интоксикации также различны для разных опухолей. Наиболее выражены они при раке внутренних органов.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26947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487" y="373487"/>
            <a:ext cx="113978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видимой или прощупываемой опухоли – важный признак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злокачест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-венного новообразования. Имеется нес-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колько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разновидностей злокачествен-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ных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опухолей: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экзофитная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блюдце-образная, инфильтративная (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эндофит-ная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язвенно-инфильтративная.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51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607" y="283335"/>
            <a:ext cx="1151371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специфических функций органов наблюдаются при опухолях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желез внутренней секреции,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 при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лейкозах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страдает функция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костного мозга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Пораженные опухолью железы внутренней секреции постепенно перестают вы-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полнять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свои функции, что приводит к 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разви-тию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многих опасных симптомов: ожирение, 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ги-погликемия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гипертония, нарушения полового развития и др. При лейкозах нарушаются функции костного мозга.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14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2" y="270456"/>
            <a:ext cx="1159098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Злокачественные новообразования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синтезируют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гормоны и биологически активные вещества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вызывают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паранеопластические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синдромы. Удаление опухоли приводит, как правило, к исчезновению этих синдромов. Выделяют несколько групп 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паранеопластичес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-ких симптомов, наиболее важными из которых являются: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неврологические, гематологические, почечные, костные и др.</a:t>
            </a:r>
          </a:p>
          <a:p>
            <a:pPr algn="just"/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28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о такое паранеопластический синдром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77"/>
            <a:ext cx="11977351" cy="660042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57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51" y="309093"/>
            <a:ext cx="1170689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1200"/>
              </a:spcAft>
            </a:pPr>
            <a:endParaRPr lang="ru-RU" sz="3600" b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1200"/>
              </a:spcAft>
            </a:pPr>
            <a:r>
              <a:rPr lang="ru-RU" sz="36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всего </a:t>
            </a:r>
            <a:r>
              <a:rPr lang="ru-RU" sz="3600" b="1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паранеопластические</a:t>
            </a:r>
            <a:r>
              <a:rPr lang="ru-RU" sz="36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симптомы </a:t>
            </a:r>
            <a:r>
              <a:rPr lang="ru-RU" sz="3600" b="1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</a:t>
            </a:r>
            <a:r>
              <a:rPr lang="ru-RU" sz="36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ts val="1650"/>
              </a:lnSpc>
              <a:spcAft>
                <a:spcPts val="1200"/>
              </a:spcAft>
            </a:pPr>
            <a:r>
              <a:rPr lang="ru-RU" sz="3600" b="1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ваются</a:t>
            </a:r>
            <a:r>
              <a:rPr lang="ru-RU" sz="36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следующих онкологических заболеваниях: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u="sng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</a:t>
            </a:r>
            <a:endParaRPr lang="ru-RU" sz="3200" u="sng" spc="1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u="sng" spc="1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 Рак легкого</a:t>
            </a: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(чаще всего)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2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Почечно-клеточный рак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2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      Гепатоцеллюлярная карцинома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2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      Лейкозы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      </a:t>
            </a:r>
            <a:r>
              <a:rPr lang="ru-RU" sz="3200" spc="1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Лимфомы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2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      Опухоли молочных желез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2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      Опухоли яичников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Aft>
                <a:spcPts val="1200"/>
              </a:spcAft>
              <a:buSzPts val="1000"/>
              <a:tabLst>
                <a:tab pos="457200" algn="l"/>
              </a:tabLst>
            </a:pPr>
            <a:endParaRPr lang="ru-RU" sz="3200" spc="1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3200" u="sng" spc="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Злокачественные опухоли нервной системы</a:t>
            </a:r>
            <a:endParaRPr lang="ru-RU" sz="32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      </a:t>
            </a: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      Рак желудка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2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10"/>
            </a:endParaRPr>
          </a:p>
          <a:p>
            <a:pPr marL="342900" lvl="0" indent="-342900" algn="just">
              <a:lnSpc>
                <a:spcPts val="16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2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10"/>
            </a:endParaRPr>
          </a:p>
          <a:p>
            <a:pPr lvl="0" algn="just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spc="1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      Рак поджелудочной железы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7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092199"/>
          </a:xfrm>
        </p:spPr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АСПЕКТЫ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58982"/>
            <a:ext cx="11069782" cy="5783118"/>
          </a:xfrm>
        </p:spPr>
        <p:txBody>
          <a:bodyPr>
            <a:normAutofit fontScale="92500" lnSpcReduction="10000"/>
          </a:bodyPr>
          <a:lstStyle/>
          <a:p>
            <a:pPr marL="36513" indent="0" algn="just">
              <a:lnSpc>
                <a:spcPct val="80000"/>
              </a:lnSpc>
              <a:buFont typeface="Wingdings 2" pitchFamily="18" charset="2"/>
              <a:buNone/>
            </a:pPr>
            <a:endParaRPr lang="ru-RU" sz="2300" dirty="0"/>
          </a:p>
          <a:p>
            <a:pPr marL="36513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Вирхов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(1867) высказал предположение об этиологическом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 повторных механических и химических повреждений для возникновения раковых опухолей. </a:t>
            </a:r>
          </a:p>
          <a:p>
            <a:pPr marL="36513" indent="0" algn="just">
              <a:lnSpc>
                <a:spcPct val="80000"/>
              </a:lnSpc>
              <a:buFontTx/>
              <a:buChar char="-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Конгейм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(1877) высказал предположение 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дистопии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зародышевых зачатков как причине развития опухолей.</a:t>
            </a:r>
          </a:p>
          <a:p>
            <a:pPr marL="36513" indent="0" algn="just">
              <a:lnSpc>
                <a:spcPct val="80000"/>
              </a:lnSpc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теории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Фишера-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Вазельса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(1929) особое значение в процессе канцерогенеза придавалось регенерации, которая может спровоцировать трансформацию клеток в опухолевые. </a:t>
            </a:r>
          </a:p>
          <a:p>
            <a:pPr marL="36513" indent="0" algn="just">
              <a:lnSpc>
                <a:spcPct val="80000"/>
              </a:lnSpc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Теория химического канцерогенеза подтверждалась клиническими наблюдениями. Еще в конце XVIII века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Потт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описал рак мошонки у трубочистов. </a:t>
            </a:r>
          </a:p>
          <a:p>
            <a:pPr marL="36513" indent="0" algn="just">
              <a:lnSpc>
                <a:spcPct val="80000"/>
              </a:lnSpc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1916 г. опубликованы классические исследования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Ямагивы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Ичикавы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показавших возможность получения индуцированных каменноугольным дегтем опухолей животных.</a:t>
            </a:r>
          </a:p>
        </p:txBody>
      </p:sp>
    </p:spTree>
  </p:cSld>
  <p:clrMapOvr>
    <a:masterClrMapping/>
  </p:clrMapOvr>
  <p:transition spd="slow" advTm="3048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51" y="386366"/>
            <a:ext cx="115008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1975"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Клинические наблюдения показали, что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злока-чественные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новообразования могут развиться  у абсолютно здоровых людей, как принято говорить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novo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установлено, что часть так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назывемых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предраковых заболеваний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если их не лечить своевременно, как правило, переходят в рак. Такие заболевания называются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«облигатным»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(то есть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обязательно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перерождающимся в рак)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предраком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Другая группа фоновых заболеваний различных органов и тканей называется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«факультативным»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предраком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36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6" y="309094"/>
            <a:ext cx="116296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злокачественного перерождения клетки (</a:t>
            </a:r>
            <a:r>
              <a:rPr lang="ru-RU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бластомогенеза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наблюдаются мор-</a:t>
            </a:r>
            <a:r>
              <a:rPr lang="ru-RU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фологически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определяемые изменения: 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диф-фузная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гиперплазия &gt; очаговые 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пролифе-раты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&gt; доброкачественные опухоли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 </a:t>
            </a:r>
            <a:r>
              <a:rPr lang="ru-RU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дис-плазия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&gt; дисплазия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&gt; дисплазия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&gt; </a:t>
            </a:r>
            <a:r>
              <a:rPr lang="ru-RU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преинвазивный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рак (рак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situ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микроинвазивный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рак &gt; инвазивный рак.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64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155" y="425003"/>
            <a:ext cx="110371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solidFill>
                  <a:srgbClr val="FF0000"/>
                </a:solidFill>
                <a:latin typeface="arial" panose="020B0604020202020204" pitchFamily="34" charset="0"/>
              </a:rPr>
              <a:t>carcinoma</a:t>
            </a:r>
            <a:r>
              <a:rPr lang="ru-RU" sz="4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ru-RU" sz="4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arial" panose="020B0604020202020204" pitchFamily="34" charset="0"/>
              </a:rPr>
              <a:t>situ</a:t>
            </a:r>
            <a:r>
              <a:rPr lang="ru-RU" sz="4400" dirty="0">
                <a:solidFill>
                  <a:srgbClr val="222222"/>
                </a:solidFill>
                <a:latin typeface="arial" panose="020B0604020202020204" pitchFamily="34" charset="0"/>
              </a:rPr>
              <a:t> — рак на месте, </a:t>
            </a:r>
            <a:r>
              <a:rPr lang="ru-RU" sz="4400" dirty="0" err="1">
                <a:solidFill>
                  <a:srgbClr val="222222"/>
                </a:solidFill>
                <a:latin typeface="arial" panose="020B0604020202020204" pitchFamily="34" charset="0"/>
              </a:rPr>
              <a:t>преин-вазивный</a:t>
            </a:r>
            <a:r>
              <a:rPr lang="ru-RU" sz="4400" dirty="0">
                <a:solidFill>
                  <a:srgbClr val="222222"/>
                </a:solidFill>
                <a:latin typeface="arial" panose="020B0604020202020204" pitchFamily="34" charset="0"/>
              </a:rPr>
              <a:t> рак, </a:t>
            </a:r>
            <a:r>
              <a:rPr lang="ru-RU" sz="4400" dirty="0" err="1">
                <a:solidFill>
                  <a:srgbClr val="222222"/>
                </a:solidFill>
                <a:latin typeface="arial" panose="020B0604020202020204" pitchFamily="34" charset="0"/>
              </a:rPr>
              <a:t>внутриэпителиальный</a:t>
            </a:r>
            <a:r>
              <a:rPr lang="ru-RU" sz="4400" dirty="0">
                <a:solidFill>
                  <a:srgbClr val="222222"/>
                </a:solidFill>
                <a:latin typeface="arial" panose="020B0604020202020204" pitchFamily="34" charset="0"/>
              </a:rPr>
              <a:t> рак или рак 0 стадии — злокачественная опухоль на начальных стадиях развития, особенностью которой является скоп-</a:t>
            </a:r>
            <a:r>
              <a:rPr lang="ru-RU" sz="4400" dirty="0" err="1">
                <a:solidFill>
                  <a:srgbClr val="222222"/>
                </a:solidFill>
                <a:latin typeface="arial" panose="020B0604020202020204" pitchFamily="34" charset="0"/>
              </a:rPr>
              <a:t>ление</a:t>
            </a:r>
            <a:r>
              <a:rPr lang="ru-RU" sz="4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222222"/>
                </a:solidFill>
                <a:latin typeface="arial" panose="020B0604020202020204" pitchFamily="34" charset="0"/>
              </a:rPr>
              <a:t>гистологически</a:t>
            </a:r>
            <a:r>
              <a:rPr lang="ru-RU" sz="4400" dirty="0">
                <a:solidFill>
                  <a:srgbClr val="222222"/>
                </a:solidFill>
                <a:latin typeface="arial" panose="020B0604020202020204" pitchFamily="34" charset="0"/>
              </a:rPr>
              <a:t> измененных клеток без прорастания в подлежащую ткань.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12464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cinoma in situ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146579"/>
            <a:ext cx="10740979" cy="67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13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3" y="270457"/>
            <a:ext cx="1157810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yperplasia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гипер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— + греч.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plasis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формирование, образование. Гиперплазия – это уве­ли­че­ние чис­ла кле­ток, внут­ри­кле­точ­ных струк­тур, меж­кле­точ­ных во­лок­ни­стых об­ра­зо­ва­ний вслед­ствие уси­лен­ной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функции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орга­на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 в ре­зульта­те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па­то­логи­че­ского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но­во­об­ра­зо­ва­ния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тка­ни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Пролиферация -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proliferatio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лат.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proles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потомство +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fero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несу,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приношу       (в гистологии — увеличение числа). Пролиферация –  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  это не кон­тро­ли­ру­емое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орга­низмом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увеличение кле­ток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зло­ка­че­ст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 – 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    вен­ной опу­хо­ли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3.Дисплазия –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dysplasia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и + греч.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lasis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формирование,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вание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Дисплазия –  это общее на­з­ва­ние на­ру­ше­ний раз­ви­тия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орга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-­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   нов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или 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тка­ней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4.Инва́зия (от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лат.invasio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нашествие, нападение) – многозначный медицинский и биологический термин. В онкологии – способность раковой клетки проникать в подлежащие ткани.  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9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5" y="221674"/>
            <a:ext cx="116101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своей научной работе британский хирург П.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доказал, что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рак кожи мошонки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которым часто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-дали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трубочисты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вызван регулярным загрязнением кожи сажей, продуктами перегонки каменного угля и частицами дыма. С этого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наблюденияи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начались исследования по канцерогенезу.  Дальнейшие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иссле-дования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позволили установить, что действующим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кан-церогенным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началом являются полициклические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аро-матические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углеводороды (ПАУ), в частности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бенз-пирен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настоящее время наряду с углеводородами известны канцерогенные вещества, принадлежащие к другим классам химических веществ.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9466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249382"/>
            <a:ext cx="1137458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Важным этапом в развитии онкологии</a:t>
            </a:r>
          </a:p>
          <a:p>
            <a:pPr algn="just"/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явилось открытие Ф.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Раусом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1910 г. </a:t>
            </a:r>
          </a:p>
          <a:p>
            <a:pPr algn="just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вирусной  природы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некоторых сарком </a:t>
            </a:r>
          </a:p>
          <a:p>
            <a:pPr algn="just"/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кур. Его  работы легли в основу вирус-ной теории рака.  </a:t>
            </a: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вклад в раз-</a:t>
            </a:r>
            <a:r>
              <a:rPr lang="ru-RU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витие</a:t>
            </a: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вирусного происхождения рака внес советский ученый </a:t>
            </a:r>
            <a:r>
              <a:rPr lang="ru-RU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Л.А.Зильбер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4463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в Александрович Зильбер — Цикло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1" y="446122"/>
            <a:ext cx="28575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нкогенные вирусы Впервые роль виру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6" y="293038"/>
            <a:ext cx="6536555" cy="49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4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nco.rehab/upload/medialibrary/585/5850b03067d1bc9d611c7bf81a73a8c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95250"/>
            <a:ext cx="4752975" cy="6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153891" y="2923309"/>
            <a:ext cx="6719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П.А. Герцен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(1874-1947).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9502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2433</Words>
  <Application>Microsoft Office PowerPoint</Application>
  <PresentationFormat>Широкоэкранный</PresentationFormat>
  <Paragraphs>311</Paragraphs>
  <Slides>54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6" baseType="lpstr">
      <vt:lpstr>Arial</vt:lpstr>
      <vt:lpstr>Arial</vt:lpstr>
      <vt:lpstr>Calibri</vt:lpstr>
      <vt:lpstr>Calibri Light</vt:lpstr>
      <vt:lpstr>Helvetica</vt:lpstr>
      <vt:lpstr>palatino linotype</vt:lpstr>
      <vt:lpstr>Symbol</vt:lpstr>
      <vt:lpstr>Times New Roman</vt:lpstr>
      <vt:lpstr>Trebuchet MS</vt:lpstr>
      <vt:lpstr>Wingdings 2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Канцероген — это агент, который в силу своих физических или химичес-ких свойств способен вызвать не-обратимое изменение или повреж-дение в тех частях генетического аппарата, которые осуществляют гомеостатический контроль над соматическими клетками. (ВОЗ 1979 г.)</vt:lpstr>
      <vt:lpstr>ИСТОРИЧЕСКИЕ АСПЕКТЫ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Химические вещества, являющиеся канцерогенными для человека  </vt:lpstr>
      <vt:lpstr>Презентация PowerPoint</vt:lpstr>
      <vt:lpstr>Презентация PowerPoint</vt:lpstr>
      <vt:lpstr>Презентация PowerPoint</vt:lpstr>
      <vt:lpstr>       ТЕОРИИ КАНЦЕРОГЕНЕЗА</vt:lpstr>
      <vt:lpstr>Полиэтиологическая теория</vt:lpstr>
      <vt:lpstr>Презентация PowerPoint</vt:lpstr>
      <vt:lpstr>Презентация PowerPoint</vt:lpstr>
      <vt:lpstr>ФИЗИЧЕСКАЯ ТЕОРИЯ КАНЦЕРОГЕНЕЗА</vt:lpstr>
      <vt:lpstr>Теория химического канцерогенеза</vt:lpstr>
      <vt:lpstr>БЕНЗПИРЕН</vt:lpstr>
      <vt:lpstr>АФЛАТОКСИНЫ</vt:lpstr>
      <vt:lpstr>ДИОКСИНЫ</vt:lpstr>
      <vt:lpstr>ТЕОРИЯ ВИРУСНОГО КАНЦЕРОГЕНЕЗА</vt:lpstr>
      <vt:lpstr>ОНКОГЕННЫЕ ВИРУСЫ (ДНК – содержащие)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Рис. 1 Схема канцерогенеза </vt:lpstr>
      <vt:lpstr>Презентация PowerPoint</vt:lpstr>
      <vt:lpstr>Отличительные свойства неопластической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ОНКОЛОГИЯ</dc:title>
  <dc:creator>Владимир</dc:creator>
  <cp:lastModifiedBy>Закир Камарли</cp:lastModifiedBy>
  <cp:revision>146</cp:revision>
  <dcterms:created xsi:type="dcterms:W3CDTF">2014-03-16T12:11:30Z</dcterms:created>
  <dcterms:modified xsi:type="dcterms:W3CDTF">2022-09-14T15:29:27Z</dcterms:modified>
</cp:coreProperties>
</file>